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3" r:id="rId1"/>
    <p:sldMasterId id="2147484019" r:id="rId2"/>
    <p:sldMasterId id="2147484067" r:id="rId3"/>
  </p:sldMasterIdLst>
  <p:sldIdLst>
    <p:sldId id="256" r:id="rId4"/>
    <p:sldId id="268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70" r:id="rId17"/>
    <p:sldId id="269" r:id="rId18"/>
    <p:sldId id="271" r:id="rId19"/>
  </p:sldIdLst>
  <p:sldSz cx="12192000" cy="6858000"/>
  <p:notesSz cx="6858000" cy="9144000"/>
  <p:defaultTextStyle>
    <a:defPPr>
      <a:defRPr lang="et-E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77" d="100"/>
          <a:sy n="77" d="100"/>
        </p:scale>
        <p:origin x="68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6C8F0-2223-42A7-9AE5-67BE9584FC0C}" type="datetimeFigureOut">
              <a:rPr lang="et-EE" smtClean="0"/>
              <a:t>28.11.2022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89697-5632-4798-8400-63CD08613074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36045359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6C8F0-2223-42A7-9AE5-67BE9584FC0C}" type="datetimeFigureOut">
              <a:rPr lang="et-EE" smtClean="0"/>
              <a:t>28.11.2022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89697-5632-4798-8400-63CD08613074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6061604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6C8F0-2223-42A7-9AE5-67BE9584FC0C}" type="datetimeFigureOut">
              <a:rPr lang="et-EE" smtClean="0"/>
              <a:t>28.11.2022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89697-5632-4798-8400-63CD08613074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40884304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6C8F0-2223-42A7-9AE5-67BE9584FC0C}" type="datetimeFigureOut">
              <a:rPr lang="et-EE" smtClean="0"/>
              <a:t>28.11.2022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89697-5632-4798-8400-63CD08613074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28880967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6C8F0-2223-42A7-9AE5-67BE9584FC0C}" type="datetimeFigureOut">
              <a:rPr lang="et-EE" smtClean="0"/>
              <a:t>28.11.2022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89697-5632-4798-8400-63CD08613074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8969948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6C8F0-2223-42A7-9AE5-67BE9584FC0C}" type="datetimeFigureOut">
              <a:rPr lang="et-EE" smtClean="0"/>
              <a:t>28.11.2022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89697-5632-4798-8400-63CD08613074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78396906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6C8F0-2223-42A7-9AE5-67BE9584FC0C}" type="datetimeFigureOut">
              <a:rPr lang="et-EE" smtClean="0"/>
              <a:t>28.11.2022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89697-5632-4798-8400-63CD08613074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11503457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6C8F0-2223-42A7-9AE5-67BE9584FC0C}" type="datetimeFigureOut">
              <a:rPr lang="et-EE" smtClean="0"/>
              <a:t>28.11.2022</a:t>
            </a:fld>
            <a:endParaRPr lang="et-E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89697-5632-4798-8400-63CD08613074}" type="slidenum">
              <a:rPr lang="et-EE" smtClean="0"/>
              <a:t>‹#›</a:t>
            </a:fld>
            <a:endParaRPr lang="et-EE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609806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6C8F0-2223-42A7-9AE5-67BE9584FC0C}" type="datetimeFigureOut">
              <a:rPr lang="et-EE" smtClean="0"/>
              <a:t>28.11.2022</a:t>
            </a:fld>
            <a:endParaRPr lang="et-E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89697-5632-4798-8400-63CD08613074}" type="slidenum">
              <a:rPr lang="et-EE" smtClean="0"/>
              <a:t>‹#›</a:t>
            </a:fld>
            <a:endParaRPr lang="et-EE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9947086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6C8F0-2223-42A7-9AE5-67BE9584FC0C}" type="datetimeFigureOut">
              <a:rPr lang="et-EE" smtClean="0"/>
              <a:t>28.11.2022</a:t>
            </a:fld>
            <a:endParaRPr lang="et-E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89697-5632-4798-8400-63CD08613074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32067039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6C8F0-2223-42A7-9AE5-67BE9584FC0C}" type="datetimeFigureOut">
              <a:rPr lang="et-EE" smtClean="0"/>
              <a:t>28.11.2022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89697-5632-4798-8400-63CD08613074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64754102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6C8F0-2223-42A7-9AE5-67BE9584FC0C}" type="datetimeFigureOut">
              <a:rPr lang="et-EE" smtClean="0"/>
              <a:t>28.11.2022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89697-5632-4798-8400-63CD08613074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78788315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6C8F0-2223-42A7-9AE5-67BE9584FC0C}" type="datetimeFigureOut">
              <a:rPr lang="et-EE" smtClean="0"/>
              <a:t>28.11.2022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89697-5632-4798-8400-63CD08613074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55806145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6C8F0-2223-42A7-9AE5-67BE9584FC0C}" type="datetimeFigureOut">
              <a:rPr lang="et-EE" smtClean="0"/>
              <a:t>28.11.2022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89697-5632-4798-8400-63CD08613074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49719445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6C8F0-2223-42A7-9AE5-67BE9584FC0C}" type="datetimeFigureOut">
              <a:rPr lang="et-EE" smtClean="0"/>
              <a:t>28.11.2022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89697-5632-4798-8400-63CD08613074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04859657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041400"/>
            <a:ext cx="9144000" cy="2387600"/>
          </a:xfrm>
        </p:spPr>
        <p:txBody>
          <a:bodyPr anchor="b"/>
          <a:lstStyle>
            <a:lvl1pPr algn="ctr"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6C8F0-2223-42A7-9AE5-67BE9584FC0C}" type="datetimeFigureOut">
              <a:rPr lang="et-EE" smtClean="0"/>
              <a:t>28.11.2022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89697-5632-4798-8400-63CD08613074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51497185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6C8F0-2223-42A7-9AE5-67BE9584FC0C}" type="datetimeFigureOut">
              <a:rPr lang="et-EE" smtClean="0"/>
              <a:t>28.11.2022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89697-5632-4798-8400-63CD08613074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45744857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4406900"/>
            <a:ext cx="10515600" cy="1362075"/>
          </a:xfrm>
        </p:spPr>
        <p:txBody>
          <a:bodyPr anchor="t"/>
          <a:lstStyle>
            <a:lvl1pPr>
              <a:defRPr sz="4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2906713"/>
            <a:ext cx="105156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6C8F0-2223-42A7-9AE5-67BE9584FC0C}" type="datetimeFigureOut">
              <a:rPr lang="et-EE" smtClean="0"/>
              <a:t>28.11.2022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89697-5632-4798-8400-63CD08613074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51129290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0863"/>
            <a:ext cx="5181600" cy="43513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0863"/>
            <a:ext cx="5181600" cy="43513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6C8F0-2223-42A7-9AE5-67BE9584FC0C}" type="datetimeFigureOut">
              <a:rPr lang="et-EE" smtClean="0"/>
              <a:t>28.11.2022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89697-5632-4798-8400-63CD08613074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16856980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274638"/>
            <a:ext cx="10515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1535113"/>
            <a:ext cx="51562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1850" y="2174875"/>
            <a:ext cx="5156200" cy="399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9663" y="1535113"/>
            <a:ext cx="515778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9663" y="2174875"/>
            <a:ext cx="5157787" cy="399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6C8F0-2223-42A7-9AE5-67BE9584FC0C}" type="datetimeFigureOut">
              <a:rPr lang="et-EE" smtClean="0"/>
              <a:t>28.11.2022</a:t>
            </a:fld>
            <a:endParaRPr lang="et-E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89697-5632-4798-8400-63CD08613074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10300949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6C8F0-2223-42A7-9AE5-67BE9584FC0C}" type="datetimeFigureOut">
              <a:rPr lang="et-EE" smtClean="0"/>
              <a:t>28.11.2022</a:t>
            </a:fld>
            <a:endParaRPr lang="et-E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89697-5632-4798-8400-63CD08613074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70496259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6C8F0-2223-42A7-9AE5-67BE9584FC0C}" type="datetimeFigureOut">
              <a:rPr lang="et-EE" smtClean="0"/>
              <a:t>28.11.2022</a:t>
            </a:fld>
            <a:endParaRPr lang="et-E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89697-5632-4798-8400-63CD08613074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55189234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6C8F0-2223-42A7-9AE5-67BE9584FC0C}" type="datetimeFigureOut">
              <a:rPr lang="et-EE" smtClean="0"/>
              <a:t>28.11.2022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89697-5632-4798-8400-63CD08613074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83094253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685800"/>
            <a:ext cx="4013200" cy="1160463"/>
          </a:xfrm>
        </p:spPr>
        <p:txBody>
          <a:bodyPr anchor="b"/>
          <a:lstStyle>
            <a:lvl1pPr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6663" y="685800"/>
            <a:ext cx="6300787" cy="54864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1850" y="1846263"/>
            <a:ext cx="4013200" cy="432593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6C8F0-2223-42A7-9AE5-67BE9584FC0C}" type="datetimeFigureOut">
              <a:rPr lang="et-EE" smtClean="0"/>
              <a:t>28.11.2022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89697-5632-4798-8400-63CD08613074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14757844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5075" y="4800600"/>
            <a:ext cx="7177088" cy="566738"/>
          </a:xfrm>
        </p:spPr>
        <p:txBody>
          <a:bodyPr anchor="b"/>
          <a:lstStyle>
            <a:lvl1pPr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05075" y="685800"/>
            <a:ext cx="7177088" cy="40417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05075" y="5367338"/>
            <a:ext cx="7177088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6C8F0-2223-42A7-9AE5-67BE9584FC0C}" type="datetimeFigureOut">
              <a:rPr lang="et-EE" smtClean="0"/>
              <a:t>28.11.2022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89697-5632-4798-8400-63CD08613074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58694664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6C8F0-2223-42A7-9AE5-67BE9584FC0C}" type="datetimeFigureOut">
              <a:rPr lang="et-EE" smtClean="0"/>
              <a:t>28.11.2022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89697-5632-4798-8400-63CD08613074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73308449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274638"/>
            <a:ext cx="2628900" cy="58975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274638"/>
            <a:ext cx="7734300" cy="58975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6C8F0-2223-42A7-9AE5-67BE9584FC0C}" type="datetimeFigureOut">
              <a:rPr lang="et-EE" smtClean="0"/>
              <a:t>28.11.2022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89697-5632-4798-8400-63CD08613074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63150069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6C8F0-2223-42A7-9AE5-67BE9584FC0C}" type="datetimeFigureOut">
              <a:rPr lang="et-EE" smtClean="0"/>
              <a:t>28.11.2022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89697-5632-4798-8400-63CD08613074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76026481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6C8F0-2223-42A7-9AE5-67BE9584FC0C}" type="datetimeFigureOut">
              <a:rPr lang="et-EE" smtClean="0"/>
              <a:t>28.11.2022</a:t>
            </a:fld>
            <a:endParaRPr lang="et-E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89697-5632-4798-8400-63CD08613074}" type="slidenum">
              <a:rPr lang="et-EE" smtClean="0"/>
              <a:t>‹#›</a:t>
            </a:fld>
            <a:endParaRPr lang="et-EE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502413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6C8F0-2223-42A7-9AE5-67BE9584FC0C}" type="datetimeFigureOut">
              <a:rPr lang="et-EE" smtClean="0"/>
              <a:t>28.11.2022</a:t>
            </a:fld>
            <a:endParaRPr lang="et-E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89697-5632-4798-8400-63CD08613074}" type="slidenum">
              <a:rPr lang="et-EE" smtClean="0"/>
              <a:t>‹#›</a:t>
            </a:fld>
            <a:endParaRPr lang="et-EE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9953677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6C8F0-2223-42A7-9AE5-67BE9584FC0C}" type="datetimeFigureOut">
              <a:rPr lang="et-EE" smtClean="0"/>
              <a:t>28.11.2022</a:t>
            </a:fld>
            <a:endParaRPr lang="et-E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89697-5632-4798-8400-63CD08613074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44236267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6C8F0-2223-42A7-9AE5-67BE9584FC0C}" type="datetimeFigureOut">
              <a:rPr lang="et-EE" smtClean="0"/>
              <a:t>28.11.2022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89697-5632-4798-8400-63CD08613074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40930277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6C8F0-2223-42A7-9AE5-67BE9584FC0C}" type="datetimeFigureOut">
              <a:rPr lang="et-EE" smtClean="0"/>
              <a:t>28.11.2022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89697-5632-4798-8400-63CD08613074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656421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E846C8F0-2223-42A7-9AE5-67BE9584FC0C}" type="datetimeFigureOut">
              <a:rPr lang="et-EE" smtClean="0"/>
              <a:t>28.11.2022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389697-5632-4798-8400-63CD08613074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7911799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4" r:id="rId1"/>
    <p:sldLayoutId id="2147483805" r:id="rId2"/>
    <p:sldLayoutId id="2147483806" r:id="rId3"/>
    <p:sldLayoutId id="2147483807" r:id="rId4"/>
    <p:sldLayoutId id="2147483808" r:id="rId5"/>
    <p:sldLayoutId id="2147483809" r:id="rId6"/>
    <p:sldLayoutId id="2147483810" r:id="rId7"/>
    <p:sldLayoutId id="2147483811" r:id="rId8"/>
    <p:sldLayoutId id="2147483812" r:id="rId9"/>
    <p:sldLayoutId id="2147483813" r:id="rId10"/>
    <p:sldLayoutId id="214748381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E846C8F0-2223-42A7-9AE5-67BE9584FC0C}" type="datetimeFigureOut">
              <a:rPr lang="et-EE" smtClean="0"/>
              <a:t>28.11.2022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389697-5632-4798-8400-63CD08613074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483939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20" r:id="rId1"/>
    <p:sldLayoutId id="2147484021" r:id="rId2"/>
    <p:sldLayoutId id="2147484022" r:id="rId3"/>
    <p:sldLayoutId id="2147484023" r:id="rId4"/>
    <p:sldLayoutId id="2147484024" r:id="rId5"/>
    <p:sldLayoutId id="2147484025" r:id="rId6"/>
    <p:sldLayoutId id="2147484026" r:id="rId7"/>
    <p:sldLayoutId id="2147484027" r:id="rId8"/>
    <p:sldLayoutId id="2147484028" r:id="rId9"/>
    <p:sldLayoutId id="2147484029" r:id="rId10"/>
    <p:sldLayoutId id="214748403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274638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0863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46C8F0-2223-42A7-9AE5-67BE9584FC0C}" type="datetimeFigureOut">
              <a:rPr lang="et-EE" smtClean="0"/>
              <a:t>28.11.2022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389697-5632-4798-8400-63CD08613074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41269305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68" r:id="rId1"/>
    <p:sldLayoutId id="2147484069" r:id="rId2"/>
    <p:sldLayoutId id="2147484070" r:id="rId3"/>
    <p:sldLayoutId id="2147484071" r:id="rId4"/>
    <p:sldLayoutId id="2147484072" r:id="rId5"/>
    <p:sldLayoutId id="2147484073" r:id="rId6"/>
    <p:sldLayoutId id="2147484074" r:id="rId7"/>
    <p:sldLayoutId id="2147484075" r:id="rId8"/>
    <p:sldLayoutId id="2147484076" r:id="rId9"/>
    <p:sldLayoutId id="2147484077" r:id="rId10"/>
    <p:sldLayoutId id="2147484078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Основные задачи администрирования</a:t>
            </a:r>
            <a:r>
              <a:rPr lang="et-EE" dirty="0"/>
              <a:t> </a:t>
            </a:r>
            <a:r>
              <a:rPr lang="ru-RU" dirty="0"/>
              <a:t>баз данных</a:t>
            </a:r>
            <a:endParaRPr lang="et-E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t-EE" dirty="0"/>
              <a:t>Irina Merkulova</a:t>
            </a:r>
          </a:p>
        </p:txBody>
      </p:sp>
    </p:spTree>
    <p:extLst>
      <p:ext uri="{BB962C8B-B14F-4D97-AF65-F5344CB8AC3E}">
        <p14:creationId xmlns:p14="http://schemas.microsoft.com/office/powerpoint/2010/main" val="2616015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Коротко, две основные задачи админа бд: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ru-RU" dirty="0"/>
              <a:t>Конфигурирование политики доступа пользователей</a:t>
            </a:r>
            <a:endParaRPr lang="et-EE" dirty="0"/>
          </a:p>
          <a:p>
            <a:pPr marL="514350" indent="-514350">
              <a:buFont typeface="+mj-lt"/>
              <a:buAutoNum type="arabicPeriod"/>
            </a:pPr>
            <a:r>
              <a:rPr lang="ru-RU" dirty="0"/>
              <a:t>Обеспечить безопасность и производительность базы данных</a:t>
            </a:r>
          </a:p>
          <a:p>
            <a:pPr marL="514350" indent="-514350">
              <a:buFont typeface="+mj-lt"/>
              <a:buAutoNum type="arabicPeriod"/>
            </a:pP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23721007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Потребности безопасности связаны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С </a:t>
            </a:r>
            <a:r>
              <a:rPr lang="ru-RU" b="1" dirty="0"/>
              <a:t>конфиденциальностью</a:t>
            </a:r>
            <a:r>
              <a:rPr lang="ru-RU" dirty="0"/>
              <a:t> (</a:t>
            </a:r>
            <a:r>
              <a:rPr lang="ru-RU" b="1" dirty="0"/>
              <a:t>confidentiality</a:t>
            </a:r>
            <a:r>
              <a:rPr lang="ru-RU" dirty="0"/>
              <a:t>) данных</a:t>
            </a:r>
          </a:p>
          <a:p>
            <a:r>
              <a:rPr lang="ru-RU" b="1" dirty="0"/>
              <a:t>С доступностью</a:t>
            </a:r>
            <a:r>
              <a:rPr lang="ru-RU" dirty="0"/>
              <a:t> (availability) данных</a:t>
            </a:r>
          </a:p>
          <a:p>
            <a:r>
              <a:rPr lang="ru-RU" dirty="0"/>
              <a:t>С целостностью (</a:t>
            </a:r>
            <a:r>
              <a:rPr lang="et-EE" dirty="0"/>
              <a:t>integrity) </a:t>
            </a:r>
            <a:r>
              <a:rPr lang="ru-RU" dirty="0"/>
              <a:t>данных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12602489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44158"/>
            <a:ext cx="10515600" cy="1325562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Конфиденциальность</a:t>
            </a:r>
            <a:r>
              <a:rPr lang="ru-RU" dirty="0"/>
              <a:t> (</a:t>
            </a:r>
            <a:r>
              <a:rPr lang="ru-RU" b="1" dirty="0"/>
              <a:t>confidentiality</a:t>
            </a:r>
            <a:r>
              <a:rPr lang="ru-RU" dirty="0"/>
              <a:t>) данных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или секретность - доступность данных только для этого уполномоченным лицам (и недоступность до всех оставшихся).</a:t>
            </a:r>
          </a:p>
          <a:p>
            <a:pPr marL="0" indent="0">
              <a:buNone/>
            </a:pPr>
            <a:r>
              <a:rPr lang="ru-RU" dirty="0"/>
              <a:t>Мы можем управлять конфиденциальностью путем соответствующих команд SQL. 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Команды grant-предоставлять и revoke-отменять дают различные полномочия для доступа к данным. синтаксис этих двух команд, регулирующих разрешение на доступ к БД.</a:t>
            </a:r>
          </a:p>
          <a:p>
            <a:endParaRPr lang="ru-RU" dirty="0"/>
          </a:p>
          <a:p>
            <a:r>
              <a:rPr lang="ru-RU" b="1" dirty="0"/>
              <a:t>GRANT role to user [identified by pwd] [with grant option];</a:t>
            </a:r>
          </a:p>
          <a:p>
            <a:endParaRPr lang="ru-RU" b="1" dirty="0"/>
          </a:p>
          <a:p>
            <a:r>
              <a:rPr lang="ru-RU" b="1" dirty="0"/>
              <a:t>REVOKE role from user;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650712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Доступность</a:t>
            </a:r>
            <a:r>
              <a:rPr lang="ru-RU" dirty="0"/>
              <a:t> (availability) данных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- своевременная и удобная доступность</a:t>
            </a:r>
            <a:r>
              <a:rPr lang="et-EE" dirty="0"/>
              <a:t> </a:t>
            </a:r>
            <a:r>
              <a:rPr lang="ru-RU" dirty="0"/>
              <a:t>к инфо для авторизированных лиц </a:t>
            </a:r>
          </a:p>
          <a:p>
            <a:r>
              <a:rPr lang="ru-RU" dirty="0"/>
              <a:t>Требования к доступности, как правило, разрешаются на физическом уровне путем избыточности или дублирования данных и также политики резервного копирования. </a:t>
            </a:r>
          </a:p>
          <a:p>
            <a:r>
              <a:rPr lang="ru-RU" dirty="0"/>
              <a:t>Избыточность может быть как локальной (использование RAID-диска) или удаленной (в соответствии с инициированной политикой отражения базы данных на другой компьютер).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22953060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Целостность</a:t>
            </a:r>
            <a:r>
              <a:rPr lang="ru-RU" dirty="0"/>
              <a:t> данных (integrity) 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- происхождение данных из подлинного источника и уверенность в том, что они позже не изменились, и / или их позже несанкционированно не изменяли.</a:t>
            </a:r>
          </a:p>
          <a:p>
            <a:r>
              <a:rPr lang="ru-RU" dirty="0"/>
              <a:t>Комплексное понятие, которое охватывает действительность данных, используемость данных, правильность данных и целостность данных называют </a:t>
            </a:r>
            <a:r>
              <a:rPr lang="ru-RU" b="1" dirty="0"/>
              <a:t>согласованностью данных</a:t>
            </a:r>
            <a:r>
              <a:rPr lang="ru-RU" dirty="0"/>
              <a:t>.</a:t>
            </a:r>
          </a:p>
          <a:p>
            <a:r>
              <a:rPr lang="ru-RU" dirty="0"/>
              <a:t>Данные, как правило, связаны с создателем, со временем создания, контекстом и пр., нарушение этих связей может привести к непредвиденным последствиям.</a:t>
            </a:r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99064239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Безопасность базы данных</a:t>
            </a:r>
            <a:br>
              <a:rPr lang="ru-RU" dirty="0"/>
            </a:br>
            <a:r>
              <a:rPr lang="ru-RU" sz="2700" dirty="0"/>
              <a:t>Риски могут исходить:</a:t>
            </a:r>
            <a:br>
              <a:rPr lang="ru-RU" sz="2700" dirty="0"/>
            </a:br>
            <a:r>
              <a:rPr lang="ru-RU" sz="2700" dirty="0"/>
              <a:t>в скобках напишите какие аспекты безопасности могут возникнуть при данных рисках</a:t>
            </a:r>
            <a:endParaRPr lang="et-EE" sz="27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Человеческий фактор (конфиденциальность, доступность, целостность)</a:t>
            </a:r>
          </a:p>
          <a:p>
            <a:r>
              <a:rPr lang="ru-RU" dirty="0"/>
              <a:t>Физические</a:t>
            </a:r>
            <a:r>
              <a:rPr lang="et-EE" dirty="0"/>
              <a:t> </a:t>
            </a:r>
            <a:r>
              <a:rPr lang="ru-RU" dirty="0"/>
              <a:t>факторы – например ошибка аппаратного обеспечения (целостность, доступность)</a:t>
            </a:r>
          </a:p>
          <a:p>
            <a:r>
              <a:rPr lang="ru-RU" dirty="0"/>
              <a:t>Факторы, связанные с ОС</a:t>
            </a:r>
            <a:r>
              <a:rPr lang="et-EE" dirty="0"/>
              <a:t> (</a:t>
            </a:r>
            <a:r>
              <a:rPr lang="ru-RU" dirty="0"/>
              <a:t>целостность, доступность</a:t>
            </a:r>
            <a:r>
              <a:rPr lang="et-EE" dirty="0"/>
              <a:t>)</a:t>
            </a:r>
            <a:endParaRPr lang="ru-RU" dirty="0"/>
          </a:p>
          <a:p>
            <a:r>
              <a:rPr lang="ru-RU" dirty="0"/>
              <a:t>СУБД</a:t>
            </a:r>
            <a:r>
              <a:rPr lang="et-EE" dirty="0"/>
              <a:t> (</a:t>
            </a:r>
            <a:r>
              <a:rPr lang="ru-RU" dirty="0"/>
              <a:t>конфиденциальность, доступность, целостность</a:t>
            </a:r>
            <a:r>
              <a:rPr lang="et-EE" dirty="0"/>
              <a:t>)</a:t>
            </a:r>
            <a:endParaRPr lang="ru-RU" dirty="0"/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25884859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A7AE53B9-41EA-4635-AA80-DBD0EE000C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1.Хранилище данных (</a:t>
            </a:r>
            <a:r>
              <a:rPr lang="et-EE" dirty="0" err="1"/>
              <a:t>date</a:t>
            </a:r>
            <a:r>
              <a:rPr lang="et-EE" dirty="0"/>
              <a:t> </a:t>
            </a:r>
            <a:r>
              <a:rPr lang="et-EE" dirty="0" err="1"/>
              <a:t>warehouse</a:t>
            </a:r>
            <a:r>
              <a:rPr lang="ru-RU" dirty="0"/>
              <a:t>)</a:t>
            </a:r>
            <a:endParaRPr lang="et-EE" dirty="0"/>
          </a:p>
        </p:txBody>
      </p:sp>
      <p:sp>
        <p:nvSpPr>
          <p:cNvPr id="3" name="Sisu kohatäide 2">
            <a:extLst>
              <a:ext uri="{FF2B5EF4-FFF2-40B4-BE49-F238E27FC236}">
                <a16:creationId xmlns:a16="http://schemas.microsoft.com/office/drawing/2014/main" id="{6A5E7775-11E6-480D-8F24-7F020A8435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Для каких целей используется?</a:t>
            </a:r>
          </a:p>
          <a:p>
            <a:r>
              <a:rPr lang="ru-RU" dirty="0"/>
              <a:t>2.</a:t>
            </a:r>
            <a:r>
              <a:rPr lang="et-EE" dirty="0"/>
              <a:t>Andmetöötlussüsteem (</a:t>
            </a:r>
            <a:r>
              <a:rPr lang="et-EE" dirty="0" err="1"/>
              <a:t>data</a:t>
            </a:r>
            <a:r>
              <a:rPr lang="et-EE" dirty="0"/>
              <a:t> </a:t>
            </a:r>
            <a:r>
              <a:rPr lang="et-EE" dirty="0" err="1"/>
              <a:t>proccessing</a:t>
            </a:r>
            <a:r>
              <a:rPr lang="et-EE" dirty="0"/>
              <a:t> </a:t>
            </a:r>
            <a:r>
              <a:rPr lang="et-EE" dirty="0" err="1"/>
              <a:t>system</a:t>
            </a:r>
            <a:r>
              <a:rPr lang="et-EE" dirty="0"/>
              <a:t>)?</a:t>
            </a:r>
            <a:br>
              <a:rPr lang="ru-RU" dirty="0"/>
            </a:br>
            <a:r>
              <a:rPr lang="ru-RU" dirty="0"/>
              <a:t>- из каких частей состоит?</a:t>
            </a:r>
          </a:p>
          <a:p>
            <a:r>
              <a:rPr lang="ru-RU" dirty="0"/>
              <a:t>3.</a:t>
            </a:r>
            <a:r>
              <a:rPr lang="et-EE" dirty="0" err="1"/>
              <a:t>Data</a:t>
            </a:r>
            <a:r>
              <a:rPr lang="et-EE" dirty="0"/>
              <a:t> </a:t>
            </a:r>
            <a:r>
              <a:rPr lang="et-EE" dirty="0" err="1"/>
              <a:t>mining</a:t>
            </a:r>
            <a:r>
              <a:rPr lang="et-EE" dirty="0"/>
              <a:t> (</a:t>
            </a:r>
            <a:r>
              <a:rPr lang="ru-RU" dirty="0"/>
              <a:t>«Добыча данных»</a:t>
            </a:r>
            <a:r>
              <a:rPr lang="et-EE" dirty="0"/>
              <a:t>)</a:t>
            </a:r>
            <a:br>
              <a:rPr lang="ru-RU" dirty="0"/>
            </a:br>
            <a:r>
              <a:rPr lang="ru-RU" dirty="0"/>
              <a:t>- </a:t>
            </a:r>
            <a:r>
              <a:rPr lang="et-EE" dirty="0" err="1"/>
              <a:t>hidden</a:t>
            </a:r>
            <a:r>
              <a:rPr lang="et-EE" dirty="0"/>
              <a:t> </a:t>
            </a:r>
            <a:r>
              <a:rPr lang="et-EE" dirty="0" err="1"/>
              <a:t>pattern</a:t>
            </a:r>
            <a:r>
              <a:rPr lang="et-EE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9796795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Роли пользователей баз данных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>
                <a:solidFill>
                  <a:srgbClr val="FF0000"/>
                </a:solidFill>
              </a:rPr>
              <a:t>Пользователь базы данных </a:t>
            </a:r>
          </a:p>
          <a:p>
            <a:pPr marL="0" indent="0">
              <a:buNone/>
            </a:pPr>
            <a:r>
              <a:rPr lang="ru-RU" dirty="0"/>
              <a:t>запрашивает, изменяет  и дополняет  данные так, как необходимо для его работы, и как позволяют его права. </a:t>
            </a:r>
          </a:p>
          <a:p>
            <a:r>
              <a:rPr lang="ru-RU" dirty="0">
                <a:solidFill>
                  <a:srgbClr val="FF0000"/>
                </a:solidFill>
              </a:rPr>
              <a:t>Составитель / проектировщик</a:t>
            </a:r>
            <a:r>
              <a:rPr lang="ru-RU" dirty="0"/>
              <a:t> </a:t>
            </a:r>
          </a:p>
          <a:p>
            <a:pPr marL="0" indent="0">
              <a:buNone/>
            </a:pPr>
            <a:r>
              <a:rPr lang="ru-RU" dirty="0"/>
              <a:t>разрабатывает и создает таблицы данных и сопутствующие вспомогательные средства, а также создает структуру прав доступа и изменяет систему в пригодную для использования. </a:t>
            </a:r>
          </a:p>
          <a:p>
            <a:r>
              <a:rPr lang="ru-RU" dirty="0">
                <a:solidFill>
                  <a:srgbClr val="FF0000"/>
                </a:solidFill>
              </a:rPr>
              <a:t>Программист </a:t>
            </a:r>
          </a:p>
          <a:p>
            <a:pPr marL="0" indent="0">
              <a:buNone/>
            </a:pPr>
            <a:r>
              <a:rPr lang="ru-RU" dirty="0"/>
              <a:t>помогает в создании фрагментов кода, в большей части для хранимых процедур. </a:t>
            </a:r>
          </a:p>
          <a:p>
            <a:r>
              <a:rPr lang="ru-RU" dirty="0">
                <a:solidFill>
                  <a:srgbClr val="FF0000"/>
                </a:solidFill>
              </a:rPr>
              <a:t>Администратор</a:t>
            </a:r>
          </a:p>
          <a:p>
            <a:pPr marL="0" indent="0">
              <a:buNone/>
            </a:pPr>
            <a:r>
              <a:rPr lang="ru-RU" dirty="0"/>
              <a:t>заботиться, чтобы другие пользователи могли бы делать свою работу должным образом, у них должно быть достаточно прав и ресурсов.</a:t>
            </a:r>
          </a:p>
        </p:txBody>
      </p:sp>
    </p:spTree>
    <p:extLst>
      <p:ext uri="{BB962C8B-B14F-4D97-AF65-F5344CB8AC3E}">
        <p14:creationId xmlns:p14="http://schemas.microsoft.com/office/powerpoint/2010/main" val="15933327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Основные типы администраторов баз данных (</a:t>
            </a:r>
            <a:r>
              <a:rPr lang="et-EE" dirty="0"/>
              <a:t>DBA</a:t>
            </a:r>
            <a:r>
              <a:rPr lang="ru-RU" dirty="0"/>
              <a:t>)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/>
              <a:t>Системный администратор </a:t>
            </a:r>
          </a:p>
          <a:p>
            <a:pPr marL="0" indent="0">
              <a:buNone/>
            </a:pPr>
            <a:r>
              <a:rPr lang="ru-RU" dirty="0"/>
              <a:t>отвечает за резервирование и восстановление данных, осуществляет контроль производительности системы, поиск и устранение неисправностей. </a:t>
            </a:r>
          </a:p>
          <a:p>
            <a:r>
              <a:rPr lang="ru-RU" dirty="0"/>
              <a:t>Архитектор баз данных</a:t>
            </a:r>
          </a:p>
          <a:p>
            <a:pPr marL="0" indent="0">
              <a:buNone/>
            </a:pPr>
            <a:r>
              <a:rPr lang="ru-RU" dirty="0"/>
              <a:t>занимается разработкой, построением и оптимизацией конфигурации баз данных, разработкой интерфейсов взаимодействия базы данных с различными приложениями. Также может отвечать за разработку документации. </a:t>
            </a:r>
          </a:p>
          <a:p>
            <a:r>
              <a:rPr lang="ru-RU" dirty="0"/>
              <a:t>Аналитик баз данных </a:t>
            </a:r>
          </a:p>
          <a:p>
            <a:pPr marL="0" indent="0">
              <a:buNone/>
            </a:pPr>
            <a:r>
              <a:rPr lang="ru-RU" dirty="0"/>
              <a:t>занимается проведением исследований, составлением прогнозов, анализом результативности использования базы данных и поиском путей еѐ повышения. В отдельных случаях может заниматься сбором и обработкой информации, загрузкой данных в базу. </a:t>
            </a:r>
          </a:p>
          <a:p>
            <a:r>
              <a:rPr lang="ru-RU" dirty="0"/>
              <a:t>Администратор хранилища данных </a:t>
            </a:r>
          </a:p>
          <a:p>
            <a:pPr marL="0" indent="0">
              <a:buNone/>
            </a:pPr>
            <a:r>
              <a:rPr lang="ru-RU" dirty="0"/>
              <a:t>осуществляет контроль корректности расчѐтов, производящихся в хранилище данных, предоставление доступа к хранилищу, ведение работы по сохранению истории запросов, консультирование сотрудников по вопросам логики работы хранилища данных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12853996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Другие типы администраторов баз данных: 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программист баз данных, </a:t>
            </a:r>
          </a:p>
          <a:p>
            <a:r>
              <a:rPr lang="ru-RU" dirty="0"/>
              <a:t>разработчик моделей данных, </a:t>
            </a:r>
          </a:p>
          <a:p>
            <a:r>
              <a:rPr lang="ru-RU" dirty="0"/>
              <a:t>администратор web-узла, </a:t>
            </a:r>
          </a:p>
          <a:p>
            <a:r>
              <a:rPr lang="ru-RU" dirty="0"/>
              <a:t>проблемно- ориентированный администратор базы данных,</a:t>
            </a:r>
          </a:p>
          <a:p>
            <a:r>
              <a:rPr lang="ru-RU" dirty="0"/>
              <a:t> аналитик производительности.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8324663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Вопрос!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Администратор базы данных – владелец базы данных?</a:t>
            </a:r>
            <a:endParaRPr lang="et-EE" dirty="0"/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31012612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Задачи администрирования</a:t>
            </a:r>
            <a:r>
              <a:rPr lang="et-EE" dirty="0"/>
              <a:t> </a:t>
            </a:r>
            <a:r>
              <a:rPr lang="ru-RU" dirty="0"/>
              <a:t>баз данных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Первоначальная загрузка и ведение базы данных: разработка технологии первоначальной загрузки и ведения (изменения, добавления, удаления записей) базы данных, проектирование форм ввода, создание программных модулей, подготовка исходных данных, ввод и контроль ввода. 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31342272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Задачи администрирования</a:t>
            </a:r>
            <a:r>
              <a:rPr lang="et-EE" dirty="0"/>
              <a:t> </a:t>
            </a:r>
            <a:r>
              <a:rPr lang="ru-RU" dirty="0"/>
              <a:t>баз данных</a:t>
            </a:r>
            <a:r>
              <a:rPr lang="et-EE" dirty="0"/>
              <a:t>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dirty="0"/>
              <a:t>Защита данных от несанкционированного доступа:</a:t>
            </a:r>
            <a:endParaRPr lang="et-EE" dirty="0"/>
          </a:p>
          <a:p>
            <a:r>
              <a:rPr lang="ru-RU" dirty="0"/>
              <a:t> обеспечение парольного входа в систему (регистрация пользователей, назначение и изменение паролей); </a:t>
            </a:r>
            <a:endParaRPr lang="et-EE" dirty="0"/>
          </a:p>
          <a:p>
            <a:r>
              <a:rPr lang="ru-RU" dirty="0"/>
              <a:t>обеспечение защиты конкретных данных (определение прав доступа групп пользователей и отдельных пользователей, определение допустимых операций над данными для отдельных пользователей, выбор/создание программно-технологических средств защиты данных; шифрование информации с целью защиты данных от несанкционированного использования); </a:t>
            </a:r>
            <a:endParaRPr lang="et-EE" dirty="0"/>
          </a:p>
          <a:p>
            <a:r>
              <a:rPr lang="ru-RU" dirty="0"/>
              <a:t> тестирование средств защиты данных; 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22731847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Задачи администрирования</a:t>
            </a:r>
            <a:r>
              <a:rPr lang="et-EE" dirty="0"/>
              <a:t> </a:t>
            </a:r>
            <a:r>
              <a:rPr lang="ru-RU" dirty="0"/>
              <a:t>баз данных</a:t>
            </a:r>
            <a:r>
              <a:rPr lang="et-EE" dirty="0"/>
              <a:t> 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Защита баз от потери данных.</a:t>
            </a:r>
            <a:endParaRPr lang="et-EE" dirty="0"/>
          </a:p>
          <a:p>
            <a:endParaRPr lang="et-EE" dirty="0"/>
          </a:p>
          <a:p>
            <a:pPr marL="0" indent="0">
              <a:buNone/>
            </a:pPr>
            <a:r>
              <a:rPr lang="ru-RU" dirty="0"/>
              <a:t> Одним из способов защиты от потери данных является резервирование. Используется как при физической порче файла, так и в случае, если в БД внесены нежелательные необратимые изменения.</a:t>
            </a:r>
            <a:endParaRPr lang="et-EE" dirty="0"/>
          </a:p>
          <a:p>
            <a:r>
              <a:rPr lang="ru-RU" dirty="0"/>
              <a:t>Обеспечение восстановления базы данных 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33185868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Задачи администрирования</a:t>
            </a:r>
            <a:r>
              <a:rPr lang="et-EE" dirty="0"/>
              <a:t> </a:t>
            </a:r>
            <a:r>
              <a:rPr lang="ru-RU" dirty="0"/>
              <a:t>баз данных</a:t>
            </a:r>
            <a:r>
              <a:rPr lang="et-EE" dirty="0"/>
              <a:t> 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Работа с пользователями: </a:t>
            </a:r>
            <a:endParaRPr lang="et-EE" dirty="0"/>
          </a:p>
          <a:p>
            <a:pPr marL="0" indent="0">
              <a:buNone/>
            </a:pPr>
            <a:r>
              <a:rPr lang="ru-RU" dirty="0"/>
              <a:t>сбор информации об оценке пользователями работы базы данных, определение регламента работы пользователей с базой данных, обучение и консультирование пользователей. </a:t>
            </a:r>
          </a:p>
          <a:p>
            <a:r>
              <a:rPr lang="ru-RU" dirty="0"/>
              <a:t>Анализ эффективности функционирования базы данных и развитие системы.</a:t>
            </a:r>
          </a:p>
        </p:txBody>
      </p:sp>
    </p:spTree>
    <p:extLst>
      <p:ext uri="{BB962C8B-B14F-4D97-AF65-F5344CB8AC3E}">
        <p14:creationId xmlns:p14="http://schemas.microsoft.com/office/powerpoint/2010/main" val="1027952457"/>
      </p:ext>
    </p:extLst>
  </p:cSld>
  <p:clrMapOvr>
    <a:masterClrMapping/>
  </p:clrMapOvr>
</p:sld>
</file>

<file path=ppt/theme/theme1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Blank">
  <a:themeElements>
    <a:clrScheme name="Office">
      <a:dk1>
        <a:sysClr val="windowText" lastClr="000000"/>
      </a:dk1>
      <a:lt1>
        <a:sysClr val="window" lastClr="FFFFFF"/>
      </a:lt1>
      <a:dk2>
        <a:srgbClr val="6E747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85296"/>
      </a:hlink>
      <a:folHlink>
        <a:srgbClr val="993366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TM02900743[[fn=Organic]]</Template>
  <TotalTime>127</TotalTime>
  <Words>826</Words>
  <Application>Microsoft Office PowerPoint</Application>
  <PresentationFormat>Laiekraan</PresentationFormat>
  <Paragraphs>78</Paragraphs>
  <Slides>16</Slides>
  <Notes>0</Notes>
  <HiddenSlides>0</HiddenSlides>
  <MMClips>0</MMClips>
  <ScaleCrop>false</ScaleCrop>
  <HeadingPairs>
    <vt:vector size="6" baseType="variant">
      <vt:variant>
        <vt:lpstr>Kasutatud fondid</vt:lpstr>
      </vt:variant>
      <vt:variant>
        <vt:i4>4</vt:i4>
      </vt:variant>
      <vt:variant>
        <vt:lpstr>Kujundus</vt:lpstr>
      </vt:variant>
      <vt:variant>
        <vt:i4>3</vt:i4>
      </vt:variant>
      <vt:variant>
        <vt:lpstr>Slaidipealkirjad</vt:lpstr>
      </vt:variant>
      <vt:variant>
        <vt:i4>16</vt:i4>
      </vt:variant>
    </vt:vector>
  </HeadingPairs>
  <TitlesOfParts>
    <vt:vector size="23" baseType="lpstr">
      <vt:lpstr>Arial</vt:lpstr>
      <vt:lpstr>Calibri</vt:lpstr>
      <vt:lpstr>Calibri Light</vt:lpstr>
      <vt:lpstr>Wingdings 2</vt:lpstr>
      <vt:lpstr>HDOfficeLightV0</vt:lpstr>
      <vt:lpstr>1_HDOfficeLightV0</vt:lpstr>
      <vt:lpstr>Blank</vt:lpstr>
      <vt:lpstr>Основные задачи администрирования баз данных</vt:lpstr>
      <vt:lpstr>Роли пользователей баз данных</vt:lpstr>
      <vt:lpstr>Основные типы администраторов баз данных (DBA)</vt:lpstr>
      <vt:lpstr>Другие типы администраторов баз данных: </vt:lpstr>
      <vt:lpstr>Вопрос!</vt:lpstr>
      <vt:lpstr>Задачи администрирования баз данных</vt:lpstr>
      <vt:lpstr>Задачи администрирования баз данных 2</vt:lpstr>
      <vt:lpstr>Задачи администрирования баз данных 3</vt:lpstr>
      <vt:lpstr>Задачи администрирования баз данных 4</vt:lpstr>
      <vt:lpstr>Коротко, две основные задачи админа бд:</vt:lpstr>
      <vt:lpstr>Потребности безопасности связаны</vt:lpstr>
      <vt:lpstr>Конфиденциальность (confidentiality) данных</vt:lpstr>
      <vt:lpstr>Доступность (availability) данных</vt:lpstr>
      <vt:lpstr>Целостность данных (integrity) </vt:lpstr>
      <vt:lpstr>Безопасность базы данных Риски могут исходить: в скобках напишите какие аспекты безопасности могут возникнуть при данных рисках</vt:lpstr>
      <vt:lpstr>1.Хранилище данных (date warehouse)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Основные задачи администрирования баз данных</dc:title>
  <dc:creator>Irina Merkulova</dc:creator>
  <cp:lastModifiedBy>Opilane TTHK</cp:lastModifiedBy>
  <cp:revision>16</cp:revision>
  <dcterms:created xsi:type="dcterms:W3CDTF">2015-12-03T20:26:44Z</dcterms:created>
  <dcterms:modified xsi:type="dcterms:W3CDTF">2022-11-28T10:21:32Z</dcterms:modified>
</cp:coreProperties>
</file>