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  <p:sldMasterId id="2147484019" r:id="rId2"/>
    <p:sldMasterId id="2147484067" r:id="rId3"/>
  </p:sldMasterIdLst>
  <p:sldIdLst>
    <p:sldId id="256" r:id="rId4"/>
    <p:sldId id="268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0" r:id="rId17"/>
    <p:sldId id="269" r:id="rId18"/>
    <p:sldId id="271" r:id="rId19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604535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0616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88430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888096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96994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839690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150345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0980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9470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20670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475410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878831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580614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97194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485965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149718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574485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4406900"/>
            <a:ext cx="10515600" cy="1362075"/>
          </a:xfrm>
        </p:spPr>
        <p:txBody>
          <a:bodyPr anchor="t"/>
          <a:lstStyle>
            <a:lvl1pPr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906713"/>
            <a:ext cx="105156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112929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0863"/>
            <a:ext cx="518160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0863"/>
            <a:ext cx="518160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68569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535113"/>
            <a:ext cx="5156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74875"/>
            <a:ext cx="5156200" cy="399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535113"/>
            <a:ext cx="51577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74875"/>
            <a:ext cx="5157787" cy="399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030094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049625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518923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30942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685800"/>
            <a:ext cx="4013200" cy="1160463"/>
          </a:xfrm>
        </p:spPr>
        <p:txBody>
          <a:bodyPr anchor="b"/>
          <a:lstStyle>
            <a:lvl1pPr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6663" y="685800"/>
            <a:ext cx="6300787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1850" y="1846263"/>
            <a:ext cx="4013200" cy="43259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475784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075" y="4800600"/>
            <a:ext cx="7177088" cy="566738"/>
          </a:xfrm>
        </p:spPr>
        <p:txBody>
          <a:bodyPr anchor="b"/>
          <a:lstStyle>
            <a:lvl1pPr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5075" y="685800"/>
            <a:ext cx="7177088" cy="4041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5075" y="5367338"/>
            <a:ext cx="717708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869466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330844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315006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602648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0241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9536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423626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093027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564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9117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8393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0863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6C8F0-2223-42A7-9AE5-67BE9584FC0C}" type="datetimeFigureOut">
              <a:rPr lang="et-EE" smtClean="0"/>
              <a:t>28.11.2022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89697-5632-4798-8400-63CD0861307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26930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9" r:id="rId2"/>
    <p:sldLayoutId id="2147484070" r:id="rId3"/>
    <p:sldLayoutId id="2147484071" r:id="rId4"/>
    <p:sldLayoutId id="2147484072" r:id="rId5"/>
    <p:sldLayoutId id="2147484073" r:id="rId6"/>
    <p:sldLayoutId id="2147484074" r:id="rId7"/>
    <p:sldLayoutId id="2147484075" r:id="rId8"/>
    <p:sldLayoutId id="2147484076" r:id="rId9"/>
    <p:sldLayoutId id="2147484077" r:id="rId10"/>
    <p:sldLayoutId id="214748407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задачи администрирования</a:t>
            </a:r>
            <a:r>
              <a:rPr lang="et-EE" dirty="0"/>
              <a:t> </a:t>
            </a:r>
            <a:r>
              <a:rPr lang="ru-RU" dirty="0"/>
              <a:t>баз данных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Irina Merkulova</a:t>
            </a:r>
          </a:p>
        </p:txBody>
      </p:sp>
    </p:spTree>
    <p:extLst>
      <p:ext uri="{BB962C8B-B14F-4D97-AF65-F5344CB8AC3E}">
        <p14:creationId xmlns:p14="http://schemas.microsoft.com/office/powerpoint/2010/main" val="261601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Коротко, две основные задачи админа бд: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Конфигурирование политики доступа пользователей</a:t>
            </a:r>
            <a:endParaRPr lang="et-EE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Обеспечить безопасность и производительность базы данных</a:t>
            </a:r>
          </a:p>
          <a:p>
            <a:pPr marL="514350" indent="-514350">
              <a:buFont typeface="+mj-lt"/>
              <a:buAutoNum type="arabicPeriod"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72100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Потребности безопасности связаны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 </a:t>
            </a:r>
            <a:r>
              <a:rPr lang="ru-RU" b="1" dirty="0"/>
              <a:t>конфиденциальностью</a:t>
            </a:r>
            <a:r>
              <a:rPr lang="ru-RU" dirty="0"/>
              <a:t> (</a:t>
            </a:r>
            <a:r>
              <a:rPr lang="ru-RU" b="1" dirty="0"/>
              <a:t>confidentiality</a:t>
            </a:r>
            <a:r>
              <a:rPr lang="ru-RU" dirty="0"/>
              <a:t>) данных</a:t>
            </a:r>
          </a:p>
          <a:p>
            <a:r>
              <a:rPr lang="ru-RU" b="1" dirty="0"/>
              <a:t>С доступностью</a:t>
            </a:r>
            <a:r>
              <a:rPr lang="ru-RU" dirty="0"/>
              <a:t> (availability) данных</a:t>
            </a:r>
          </a:p>
          <a:p>
            <a:r>
              <a:rPr lang="ru-RU" dirty="0"/>
              <a:t>С целостностью (</a:t>
            </a:r>
            <a:r>
              <a:rPr lang="et-EE" dirty="0"/>
              <a:t>integrity) </a:t>
            </a:r>
            <a:r>
              <a:rPr lang="ru-RU" dirty="0"/>
              <a:t>данных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60248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4158"/>
            <a:ext cx="10515600" cy="132556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Конфиденциальность</a:t>
            </a:r>
            <a:r>
              <a:rPr lang="ru-RU" dirty="0"/>
              <a:t> (</a:t>
            </a:r>
            <a:r>
              <a:rPr lang="ru-RU" b="1" dirty="0"/>
              <a:t>confidentiality</a:t>
            </a:r>
            <a:r>
              <a:rPr lang="ru-RU" dirty="0"/>
              <a:t>) данных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или секретность - доступность данных только для этого уполномоченным лицам (и недоступность до всех оставшихся).</a:t>
            </a:r>
          </a:p>
          <a:p>
            <a:pPr marL="0" indent="0">
              <a:buNone/>
            </a:pPr>
            <a:r>
              <a:rPr lang="ru-RU" dirty="0"/>
              <a:t>Мы можем управлять конфиденциальностью путем соответствующих команд SQL.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Команды grant-предоставлять и revoke-отменять дают различные полномочия для доступа к данным. синтаксис этих двух команд, регулирующих разрешение на доступ к БД.</a:t>
            </a:r>
          </a:p>
          <a:p>
            <a:endParaRPr lang="ru-RU" dirty="0"/>
          </a:p>
          <a:p>
            <a:r>
              <a:rPr lang="ru-RU" b="1" dirty="0"/>
              <a:t>GRANT role to user [identified by pwd] [with grant option];</a:t>
            </a:r>
          </a:p>
          <a:p>
            <a:endParaRPr lang="ru-RU" b="1" dirty="0"/>
          </a:p>
          <a:p>
            <a:r>
              <a:rPr lang="ru-RU" b="1" dirty="0"/>
              <a:t>REVOKE role from user;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5071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Доступность</a:t>
            </a:r>
            <a:r>
              <a:rPr lang="ru-RU" dirty="0"/>
              <a:t> (availability) данных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- своевременная и удобная доступность</a:t>
            </a:r>
            <a:r>
              <a:rPr lang="et-EE" dirty="0"/>
              <a:t> </a:t>
            </a:r>
            <a:r>
              <a:rPr lang="ru-RU" dirty="0"/>
              <a:t>к инфо для авторизированных лиц </a:t>
            </a:r>
          </a:p>
          <a:p>
            <a:r>
              <a:rPr lang="ru-RU" dirty="0"/>
              <a:t>Требования к доступности, как правило, разрешаются на физическом уровне путем избыточности или дублирования данных и также политики резервного копирования. </a:t>
            </a:r>
          </a:p>
          <a:p>
            <a:r>
              <a:rPr lang="ru-RU" dirty="0"/>
              <a:t>Избыточность может быть как локальной (использование RAID-диска) или удаленной (в соответствии с инициированной политикой отражения базы данных на другой компьютер).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95306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Целостность</a:t>
            </a:r>
            <a:r>
              <a:rPr lang="ru-RU" dirty="0"/>
              <a:t> данных (integrity)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- происхождение данных из подлинного источника и уверенность в том, что они позже не изменились, и / или их позже несанкционированно не изменяли.</a:t>
            </a:r>
          </a:p>
          <a:p>
            <a:r>
              <a:rPr lang="ru-RU" dirty="0"/>
              <a:t>Комплексное понятие, которое охватывает действительность данных, используемость данных, правильность данных и целостность данных называют </a:t>
            </a:r>
            <a:r>
              <a:rPr lang="ru-RU" b="1" dirty="0"/>
              <a:t>согласованностью данных</a:t>
            </a:r>
            <a:r>
              <a:rPr lang="ru-RU" dirty="0"/>
              <a:t>.</a:t>
            </a:r>
          </a:p>
          <a:p>
            <a:r>
              <a:rPr lang="ru-RU" dirty="0"/>
              <a:t>Данные, как правило, связаны с создателем, со временем создания, контекстом и пр., нарушение этих связей может привести к непредвиденным последствиям.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90642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Безопасность базы данных</a:t>
            </a:r>
            <a:br>
              <a:rPr lang="ru-RU" dirty="0"/>
            </a:br>
            <a:r>
              <a:rPr lang="ru-RU" sz="2700" dirty="0"/>
              <a:t>Риски могут исходить:</a:t>
            </a:r>
            <a:br>
              <a:rPr lang="ru-RU" sz="2700" dirty="0"/>
            </a:br>
            <a:r>
              <a:rPr lang="ru-RU" sz="2700" dirty="0"/>
              <a:t>в скобках напишите какие аспекты безопасности могут возникнуть при данных рисках</a:t>
            </a:r>
            <a:endParaRPr lang="et-EE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Человеческий фактор (конфиденциальность, доступность, целостность)</a:t>
            </a:r>
          </a:p>
          <a:p>
            <a:r>
              <a:rPr lang="ru-RU" dirty="0"/>
              <a:t>Физические</a:t>
            </a:r>
            <a:r>
              <a:rPr lang="et-EE" dirty="0"/>
              <a:t> </a:t>
            </a:r>
            <a:r>
              <a:rPr lang="ru-RU" dirty="0"/>
              <a:t>факторы – например ошибка аппаратного обеспечения (целостность, доступность)</a:t>
            </a:r>
          </a:p>
          <a:p>
            <a:r>
              <a:rPr lang="ru-RU" dirty="0"/>
              <a:t>Факторы, связанные с ОС</a:t>
            </a:r>
            <a:r>
              <a:rPr lang="et-EE" dirty="0"/>
              <a:t> (</a:t>
            </a:r>
            <a:r>
              <a:rPr lang="ru-RU" dirty="0"/>
              <a:t>целостность, доступность</a:t>
            </a:r>
            <a:r>
              <a:rPr lang="et-EE" dirty="0"/>
              <a:t>)</a:t>
            </a:r>
            <a:endParaRPr lang="ru-RU" dirty="0"/>
          </a:p>
          <a:p>
            <a:r>
              <a:rPr lang="ru-RU" dirty="0"/>
              <a:t>СУБД</a:t>
            </a:r>
            <a:r>
              <a:rPr lang="et-EE" dirty="0"/>
              <a:t> (</a:t>
            </a:r>
            <a:r>
              <a:rPr lang="ru-RU" dirty="0"/>
              <a:t>конфиденциальность, доступность, целостность</a:t>
            </a:r>
            <a:r>
              <a:rPr lang="et-EE" dirty="0"/>
              <a:t>)</a:t>
            </a:r>
            <a:endParaRPr lang="ru-RU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88485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7AE53B9-41EA-4635-AA80-DBD0EE000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1.Хранилище данных (</a:t>
            </a:r>
            <a:r>
              <a:rPr lang="et-EE" dirty="0" err="1"/>
              <a:t>date</a:t>
            </a:r>
            <a:r>
              <a:rPr lang="et-EE" dirty="0"/>
              <a:t> </a:t>
            </a:r>
            <a:r>
              <a:rPr lang="et-EE" dirty="0" err="1"/>
              <a:t>warehouse</a:t>
            </a:r>
            <a:r>
              <a:rPr lang="ru-RU" dirty="0"/>
              <a:t>)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A5E7775-11E6-480D-8F24-7F020A843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каких целей используется?</a:t>
            </a:r>
          </a:p>
          <a:p>
            <a:r>
              <a:rPr lang="ru-RU" dirty="0"/>
              <a:t>2.</a:t>
            </a:r>
            <a:r>
              <a:rPr lang="et-EE" dirty="0"/>
              <a:t>Andmetöötlussüsteem (</a:t>
            </a:r>
            <a:r>
              <a:rPr lang="et-EE" dirty="0" err="1"/>
              <a:t>data</a:t>
            </a:r>
            <a:r>
              <a:rPr lang="et-EE" dirty="0"/>
              <a:t> </a:t>
            </a:r>
            <a:r>
              <a:rPr lang="et-EE" dirty="0" err="1"/>
              <a:t>proccessing</a:t>
            </a:r>
            <a:r>
              <a:rPr lang="et-EE" dirty="0"/>
              <a:t> </a:t>
            </a:r>
            <a:r>
              <a:rPr lang="et-EE" dirty="0" err="1"/>
              <a:t>system</a:t>
            </a:r>
            <a:r>
              <a:rPr lang="et-EE" dirty="0"/>
              <a:t>)?</a:t>
            </a:r>
            <a:br>
              <a:rPr lang="ru-RU" dirty="0"/>
            </a:br>
            <a:r>
              <a:rPr lang="ru-RU" dirty="0"/>
              <a:t>- из каких частей состоит?</a:t>
            </a:r>
          </a:p>
          <a:p>
            <a:r>
              <a:rPr lang="ru-RU" dirty="0"/>
              <a:t>3.</a:t>
            </a:r>
            <a:r>
              <a:rPr lang="et-EE" dirty="0" err="1"/>
              <a:t>Data</a:t>
            </a:r>
            <a:r>
              <a:rPr lang="et-EE" dirty="0"/>
              <a:t> </a:t>
            </a:r>
            <a:r>
              <a:rPr lang="et-EE" dirty="0" err="1"/>
              <a:t>mining</a:t>
            </a:r>
            <a:r>
              <a:rPr lang="et-EE" dirty="0"/>
              <a:t> (</a:t>
            </a:r>
            <a:r>
              <a:rPr lang="ru-RU" dirty="0"/>
              <a:t>«Добыча данных»</a:t>
            </a:r>
            <a:r>
              <a:rPr lang="et-EE" dirty="0"/>
              <a:t>)</a:t>
            </a:r>
            <a:br>
              <a:rPr lang="ru-RU" dirty="0"/>
            </a:br>
            <a:r>
              <a:rPr lang="ru-RU" dirty="0"/>
              <a:t>- </a:t>
            </a:r>
            <a:r>
              <a:rPr lang="et-EE" dirty="0" err="1"/>
              <a:t>hidden</a:t>
            </a:r>
            <a:r>
              <a:rPr lang="et-EE" dirty="0"/>
              <a:t> </a:t>
            </a:r>
            <a:r>
              <a:rPr lang="et-EE" dirty="0" err="1"/>
              <a:t>pattern</a:t>
            </a:r>
            <a:r>
              <a:rPr lang="et-E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79679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Роли пользователей баз данных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Пользователь базы данных </a:t>
            </a:r>
          </a:p>
          <a:p>
            <a:pPr marL="0" indent="0">
              <a:buNone/>
            </a:pPr>
            <a:r>
              <a:rPr lang="ru-RU" dirty="0"/>
              <a:t>запрашивает, изменяет  и дополняет  данные так, как необходимо для его работы, и как позволяют его права. </a:t>
            </a:r>
          </a:p>
          <a:p>
            <a:r>
              <a:rPr lang="ru-RU" dirty="0">
                <a:solidFill>
                  <a:srgbClr val="FF0000"/>
                </a:solidFill>
              </a:rPr>
              <a:t>Составитель / проектировщик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разрабатывает и создает таблицы данных и сопутствующие вспомогательные средства, а также создает структуру прав доступа и изменяет систему в пригодную для использования. </a:t>
            </a:r>
          </a:p>
          <a:p>
            <a:r>
              <a:rPr lang="ru-RU" dirty="0">
                <a:solidFill>
                  <a:srgbClr val="FF0000"/>
                </a:solidFill>
              </a:rPr>
              <a:t>Программист </a:t>
            </a:r>
          </a:p>
          <a:p>
            <a:pPr marL="0" indent="0">
              <a:buNone/>
            </a:pPr>
            <a:r>
              <a:rPr lang="ru-RU" dirty="0"/>
              <a:t>помогает в создании фрагментов кода, в большей части для хранимых процедур. </a:t>
            </a:r>
          </a:p>
          <a:p>
            <a:r>
              <a:rPr lang="ru-RU" dirty="0">
                <a:solidFill>
                  <a:srgbClr val="FF0000"/>
                </a:solidFill>
              </a:rPr>
              <a:t>Администратор</a:t>
            </a:r>
          </a:p>
          <a:p>
            <a:pPr marL="0" indent="0">
              <a:buNone/>
            </a:pPr>
            <a:r>
              <a:rPr lang="ru-RU" dirty="0"/>
              <a:t>заботиться, чтобы другие пользователи могли бы делать свою работу должным образом, у них должно быть достаточно прав и ресурсов.</a:t>
            </a:r>
          </a:p>
        </p:txBody>
      </p:sp>
    </p:spTree>
    <p:extLst>
      <p:ext uri="{BB962C8B-B14F-4D97-AF65-F5344CB8AC3E}">
        <p14:creationId xmlns:p14="http://schemas.microsoft.com/office/powerpoint/2010/main" val="1593332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типы администраторов баз данных (</a:t>
            </a:r>
            <a:r>
              <a:rPr lang="et-EE" dirty="0"/>
              <a:t>DBA</a:t>
            </a:r>
            <a:r>
              <a:rPr lang="ru-RU" dirty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Системный администратор </a:t>
            </a:r>
          </a:p>
          <a:p>
            <a:pPr marL="0" indent="0">
              <a:buNone/>
            </a:pPr>
            <a:r>
              <a:rPr lang="ru-RU" dirty="0"/>
              <a:t>отвечает за резервирование и восстановление данных, осуществляет контроль производительности системы, поиск и устранение неисправностей. </a:t>
            </a:r>
          </a:p>
          <a:p>
            <a:r>
              <a:rPr lang="ru-RU" dirty="0"/>
              <a:t>Архитектор баз данных</a:t>
            </a:r>
          </a:p>
          <a:p>
            <a:pPr marL="0" indent="0">
              <a:buNone/>
            </a:pPr>
            <a:r>
              <a:rPr lang="ru-RU" dirty="0"/>
              <a:t>занимается разработкой, построением и оптимизацией конфигурации баз данных, разработкой интерфейсов взаимодействия базы данных с различными приложениями. Также может отвечать за разработку документации. </a:t>
            </a:r>
          </a:p>
          <a:p>
            <a:r>
              <a:rPr lang="ru-RU" dirty="0"/>
              <a:t>Аналитик баз данных </a:t>
            </a:r>
          </a:p>
          <a:p>
            <a:pPr marL="0" indent="0">
              <a:buNone/>
            </a:pPr>
            <a:r>
              <a:rPr lang="ru-RU" dirty="0"/>
              <a:t>занимается проведением исследований, составлением прогнозов, анализом результативности использования базы данных и поиском путей еѐ повышения. В отдельных случаях может заниматься сбором и обработкой информации, загрузкой данных в базу. </a:t>
            </a:r>
          </a:p>
          <a:p>
            <a:r>
              <a:rPr lang="ru-RU" dirty="0"/>
              <a:t>Администратор хранилища данных </a:t>
            </a:r>
          </a:p>
          <a:p>
            <a:pPr marL="0" indent="0">
              <a:buNone/>
            </a:pPr>
            <a:r>
              <a:rPr lang="ru-RU" dirty="0"/>
              <a:t>осуществляет контроль корректности расчѐтов, производящихся в хранилище данных, предоставление доступа к хранилищу, ведение работы по сохранению истории запросов, консультирование сотрудников по вопросам логики работы хранилища данных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85399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Другие типы администраторов баз данных: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программист баз данных, </a:t>
            </a:r>
          </a:p>
          <a:p>
            <a:r>
              <a:rPr lang="ru-RU" dirty="0"/>
              <a:t>разработчик моделей данных, </a:t>
            </a:r>
          </a:p>
          <a:p>
            <a:r>
              <a:rPr lang="ru-RU" dirty="0"/>
              <a:t>администратор web-узла, </a:t>
            </a:r>
          </a:p>
          <a:p>
            <a:r>
              <a:rPr lang="ru-RU" dirty="0"/>
              <a:t>проблемно- ориентированный администратор базы данных,</a:t>
            </a:r>
          </a:p>
          <a:p>
            <a:r>
              <a:rPr lang="ru-RU" dirty="0"/>
              <a:t> аналитик производительности.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32466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Вопрос!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Администратор базы данных – владелец базы данных?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01261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Задачи администрирования</a:t>
            </a:r>
            <a:r>
              <a:rPr lang="et-EE" dirty="0"/>
              <a:t> </a:t>
            </a:r>
            <a:r>
              <a:rPr lang="ru-RU" dirty="0"/>
              <a:t>баз данных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Первоначальная загрузка и ведение базы данных: разработка технологии первоначальной загрузки и ведения (изменения, добавления, удаления записей) базы данных, проектирование форм ввода, создание программных модулей, подготовка исходных данных, ввод и контроль ввода.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34227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Задачи администрирования</a:t>
            </a:r>
            <a:r>
              <a:rPr lang="et-EE" dirty="0"/>
              <a:t> </a:t>
            </a:r>
            <a:r>
              <a:rPr lang="ru-RU" dirty="0"/>
              <a:t>баз данных</a:t>
            </a:r>
            <a:r>
              <a:rPr lang="et-EE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Защита данных от несанкционированного доступа:</a:t>
            </a:r>
            <a:endParaRPr lang="et-EE" dirty="0"/>
          </a:p>
          <a:p>
            <a:r>
              <a:rPr lang="ru-RU" dirty="0"/>
              <a:t> обеспечение парольного входа в систему (регистрация пользователей, назначение и изменение паролей); </a:t>
            </a:r>
            <a:endParaRPr lang="et-EE" dirty="0"/>
          </a:p>
          <a:p>
            <a:r>
              <a:rPr lang="ru-RU" dirty="0"/>
              <a:t>обеспечение защиты конкретных данных (определение прав доступа групп пользователей и отдельных пользователей, определение допустимых операций над данными для отдельных пользователей, выбор/создание программно-технологических средств защиты данных; шифрование информации с целью защиты данных от несанкционированного использования); </a:t>
            </a:r>
            <a:endParaRPr lang="et-EE" dirty="0"/>
          </a:p>
          <a:p>
            <a:r>
              <a:rPr lang="ru-RU" dirty="0"/>
              <a:t> тестирование средств защиты данных;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73184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Задачи администрирования</a:t>
            </a:r>
            <a:r>
              <a:rPr lang="et-EE" dirty="0"/>
              <a:t> </a:t>
            </a:r>
            <a:r>
              <a:rPr lang="ru-RU" dirty="0"/>
              <a:t>баз данных</a:t>
            </a:r>
            <a:r>
              <a:rPr lang="et-EE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Защита баз от потери данных.</a:t>
            </a:r>
            <a:endParaRPr lang="et-EE" dirty="0"/>
          </a:p>
          <a:p>
            <a:endParaRPr lang="et-EE" dirty="0"/>
          </a:p>
          <a:p>
            <a:pPr marL="0" indent="0">
              <a:buNone/>
            </a:pPr>
            <a:r>
              <a:rPr lang="ru-RU" dirty="0"/>
              <a:t> Одним из способов защиты от потери данных является резервирование. Используется как при физической порче файла, так и в случае, если в БД внесены нежелательные необратимые изменения.</a:t>
            </a:r>
            <a:endParaRPr lang="et-EE" dirty="0"/>
          </a:p>
          <a:p>
            <a:r>
              <a:rPr lang="ru-RU" dirty="0"/>
              <a:t>Обеспечение восстановления базы данных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18586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Задачи администрирования</a:t>
            </a:r>
            <a:r>
              <a:rPr lang="et-EE" dirty="0"/>
              <a:t> </a:t>
            </a:r>
            <a:r>
              <a:rPr lang="ru-RU" dirty="0"/>
              <a:t>баз данных</a:t>
            </a:r>
            <a:r>
              <a:rPr lang="et-EE" dirty="0"/>
              <a:t>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Работа с пользователями: </a:t>
            </a:r>
            <a:endParaRPr lang="et-EE" dirty="0"/>
          </a:p>
          <a:p>
            <a:pPr marL="0" indent="0">
              <a:buNone/>
            </a:pPr>
            <a:r>
              <a:rPr lang="ru-RU" dirty="0"/>
              <a:t>сбор информации об оценке пользователями работы базы данных, определение регламента работы пользователей с базой данных, обучение и консультирование пользователей. </a:t>
            </a:r>
          </a:p>
          <a:p>
            <a:r>
              <a:rPr lang="ru-RU" dirty="0"/>
              <a:t>Анализ эффективности функционирования базы данных и развитие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102795245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TM02900743[[fn=Organic]]</Template>
  <TotalTime>127</TotalTime>
  <Words>826</Words>
  <Application>Microsoft Office PowerPoint</Application>
  <PresentationFormat>Laiekraan</PresentationFormat>
  <Paragraphs>78</Paragraphs>
  <Slides>16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3</vt:i4>
      </vt:variant>
      <vt:variant>
        <vt:lpstr>Slaidipealkirjad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Wingdings 2</vt:lpstr>
      <vt:lpstr>HDOfficeLightV0</vt:lpstr>
      <vt:lpstr>1_HDOfficeLightV0</vt:lpstr>
      <vt:lpstr>Blank</vt:lpstr>
      <vt:lpstr>Основные задачи администрирования баз данных</vt:lpstr>
      <vt:lpstr>Роли пользователей баз данных</vt:lpstr>
      <vt:lpstr>Основные типы администраторов баз данных (DBA)</vt:lpstr>
      <vt:lpstr>Другие типы администраторов баз данных: </vt:lpstr>
      <vt:lpstr>Вопрос!</vt:lpstr>
      <vt:lpstr>Задачи администрирования баз данных</vt:lpstr>
      <vt:lpstr>Задачи администрирования баз данных 2</vt:lpstr>
      <vt:lpstr>Задачи администрирования баз данных 3</vt:lpstr>
      <vt:lpstr>Задачи администрирования баз данных 4</vt:lpstr>
      <vt:lpstr>Коротко, две основные задачи админа бд:</vt:lpstr>
      <vt:lpstr>Потребности безопасности связаны</vt:lpstr>
      <vt:lpstr>Конфиденциальность (confidentiality) данных</vt:lpstr>
      <vt:lpstr>Доступность (availability) данных</vt:lpstr>
      <vt:lpstr>Целостность данных (integrity) </vt:lpstr>
      <vt:lpstr>Безопасность базы данных Риски могут исходить: в скобках напишите какие аспекты безопасности могут возникнуть при данных рисках</vt:lpstr>
      <vt:lpstr>1.Хранилище данных (date warehouse)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задачи администрирования баз данных</dc:title>
  <dc:creator>Irina Merkulova</dc:creator>
  <cp:lastModifiedBy>Opilane TTHK</cp:lastModifiedBy>
  <cp:revision>16</cp:revision>
  <dcterms:created xsi:type="dcterms:W3CDTF">2015-12-03T20:26:44Z</dcterms:created>
  <dcterms:modified xsi:type="dcterms:W3CDTF">2022-11-28T10:21:32Z</dcterms:modified>
</cp:coreProperties>
</file>